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72" r:id="rId13"/>
    <p:sldId id="273" r:id="rId14"/>
    <p:sldId id="274" r:id="rId15"/>
    <p:sldId id="266" r:id="rId16"/>
    <p:sldId id="267" r:id="rId17"/>
    <p:sldId id="268" r:id="rId18"/>
    <p:sldId id="269" r:id="rId19"/>
    <p:sldId id="270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-1278" y="-90"/>
      </p:cViewPr>
      <p:guideLst>
        <p:guide orient="horz" pos="1620"/>
        <p:guide orient="horz" pos="259"/>
        <p:guide orient="horz" pos="2981"/>
        <p:guide pos="2880"/>
        <p:guide pos="249"/>
        <p:guide pos="5511"/>
        <p:guide pos="4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C3AC8-6391-4BC7-96AC-D4F6574A2E08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BA67-F065-4C9C-A46E-206927B20A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312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C3AC8-6391-4BC7-96AC-D4F6574A2E08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BA67-F065-4C9C-A46E-206927B20A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551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C3AC8-6391-4BC7-96AC-D4F6574A2E08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BA67-F065-4C9C-A46E-206927B20A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243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C3AC8-6391-4BC7-96AC-D4F6574A2E08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BA67-F065-4C9C-A46E-206927B20A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01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C3AC8-6391-4BC7-96AC-D4F6574A2E08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BA67-F065-4C9C-A46E-206927B20A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462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C3AC8-6391-4BC7-96AC-D4F6574A2E08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BA67-F065-4C9C-A46E-206927B20A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088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C3AC8-6391-4BC7-96AC-D4F6574A2E08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BA67-F065-4C9C-A46E-206927B20A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328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C3AC8-6391-4BC7-96AC-D4F6574A2E08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BA67-F065-4C9C-A46E-206927B20A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86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C3AC8-6391-4BC7-96AC-D4F6574A2E08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BA67-F065-4C9C-A46E-206927B20A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04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C3AC8-6391-4BC7-96AC-D4F6574A2E08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BA67-F065-4C9C-A46E-206927B20A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685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C3AC8-6391-4BC7-96AC-D4F6574A2E08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8BA67-F065-4C9C-A46E-206927B20A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749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C3AC8-6391-4BC7-96AC-D4F6574A2E08}" type="datetimeFigureOut">
              <a:rPr lang="ru-RU" smtClean="0"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8BA67-F065-4C9C-A46E-206927B20A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150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microsoft.com/office/2007/relationships/hdphoto" Target="../media/hdphoto6.wdp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0.wdp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0.wdp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288" y="267494"/>
            <a:ext cx="83534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Закон сохранения и превращения энергии</a:t>
            </a:r>
            <a:endParaRPr lang="ru-RU" sz="5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6015" y="2283718"/>
            <a:ext cx="403269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Развитие познания совершается по спирали. Наступает время, когда наука возвращается к идеям, однажды уже высказанным. Но это возвращение совершается на новом, более высоком уровне, которому предшествовал длительный исторический опыт познания.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68582" y="4099600"/>
            <a:ext cx="11801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В. И. Ленин</a:t>
            </a:r>
          </a:p>
        </p:txBody>
      </p:sp>
      <p:sp>
        <p:nvSpPr>
          <p:cNvPr id="2" name="AutoShape 2" descr="https://mail-attachment.googleusercontent.com/attachment/u/0/?ui=2&amp;ik=a72f27d160&amp;view=att&amp;th=14229193fc0c7861&amp;attid=0.1&amp;disp=inline&amp;realattid=f_hnncqp0i4&amp;safe=1&amp;zw&amp;saduie=AG9B_P-M2IjJPJvL8HHc1QyXIamX&amp;sadet=1383673269007&amp;sads=T2j1qQrZYehMvJj220OHJoOQv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95685"/>
            <a:ext cx="3391965" cy="296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0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91551"/>
            <a:ext cx="1207382" cy="4682372"/>
          </a:xfrm>
          <a:prstGeom prst="rect">
            <a:avLst/>
          </a:prstGeom>
        </p:spPr>
        <p:txBody>
          <a:bodyPr vert="wordArtVert" wrap="none">
            <a:spAutoFit/>
          </a:bodyPr>
          <a:lstStyle/>
          <a:p>
            <a:r>
              <a:rPr lang="ru-RU" sz="2800" b="1" spc="-1000" dirty="0" smtClean="0">
                <a:solidFill>
                  <a:srgbClr val="C00000"/>
                </a:solidFill>
              </a:rPr>
              <a:t>Механическая</a:t>
            </a:r>
          </a:p>
          <a:p>
            <a:pPr algn="ctr"/>
            <a:r>
              <a:rPr lang="ru-RU" sz="2800" b="1" spc="-1000" dirty="0" smtClean="0">
                <a:solidFill>
                  <a:srgbClr val="C00000"/>
                </a:solidFill>
              </a:rPr>
              <a:t>энергия</a:t>
            </a:r>
            <a:endParaRPr lang="ru-RU" sz="2800" b="1" spc="-10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56950" y="474256"/>
            <a:ext cx="36468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</a:rPr>
              <a:t>Кинетическая энергия 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691680" y="829405"/>
            <a:ext cx="151216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1691680" y="2172263"/>
            <a:ext cx="151216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423452" y="1910653"/>
            <a:ext cx="39138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Потенциальная </a:t>
            </a:r>
            <a:r>
              <a:rPr lang="ru-RU" sz="2800" dirty="0">
                <a:solidFill>
                  <a:schemeClr val="tx2"/>
                </a:solidFill>
              </a:rPr>
              <a:t>энергия 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4139952" y="2455905"/>
            <a:ext cx="457447" cy="4038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007409" y="2410319"/>
            <a:ext cx="436799" cy="4494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447764" y="2890696"/>
            <a:ext cx="23901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/>
              <a:t>В </a:t>
            </a:r>
            <a:r>
              <a:rPr lang="ru-RU" sz="2400" dirty="0"/>
              <a:t>поле </a:t>
            </a:r>
            <a:r>
              <a:rPr lang="ru-RU" sz="2400" dirty="0" smtClean="0"/>
              <a:t>тяготения</a:t>
            </a:r>
          </a:p>
          <a:p>
            <a:pPr algn="ctr"/>
            <a:r>
              <a:rPr lang="ru-RU" sz="2400" dirty="0" smtClean="0"/>
              <a:t>Земли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517870" y="2890695"/>
            <a:ext cx="28199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Упруго </a:t>
            </a:r>
            <a:r>
              <a:rPr lang="ru-RU" sz="2400" dirty="0" err="1" smtClean="0"/>
              <a:t>деформиро</a:t>
            </a:r>
            <a:r>
              <a:rPr lang="ru-RU" sz="2400" dirty="0" smtClean="0"/>
              <a:t>-ванного </a:t>
            </a:r>
            <a:r>
              <a:rPr lang="ru-RU" sz="2400" dirty="0"/>
              <a:t>тела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295" y="1069660"/>
            <a:ext cx="1435410" cy="72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764" y="3684505"/>
            <a:ext cx="951059" cy="837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04" b="4598"/>
          <a:stretch/>
        </p:blipFill>
        <p:spPr bwMode="auto">
          <a:xfrm>
            <a:off x="5517870" y="3684505"/>
            <a:ext cx="1744664" cy="690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239738" y="3614342"/>
                <a:ext cx="1465016" cy="831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𝐸</m:t>
                      </m:r>
                      <m:r>
                        <a:rPr lang="ru-RU" sz="2400" b="0" i="1" baseline="-25000" smtClean="0">
                          <a:latin typeface="Cambria Math"/>
                        </a:rPr>
                        <m:t>п</m:t>
                      </m:r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738" y="3614342"/>
                <a:ext cx="1465016" cy="83106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423452" y="3872470"/>
                <a:ext cx="15855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𝐸</m:t>
                      </m:r>
                      <m:r>
                        <a:rPr lang="ru-RU" sz="2400" b="0" i="1" baseline="-25000" smtClean="0">
                          <a:latin typeface="Cambria Math"/>
                        </a:rPr>
                        <m:t>п</m:t>
                      </m:r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𝑚𝑔h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3452" y="3872470"/>
                <a:ext cx="1585562" cy="461665"/>
              </a:xfrm>
              <a:prstGeom prst="rect">
                <a:avLst/>
              </a:prstGeom>
              <a:blipFill rotWithShape="1">
                <a:blip r:embed="rId6"/>
                <a:stretch>
                  <a:fillRect r="-385" b="-171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84873" y="948284"/>
                <a:ext cx="1542987" cy="831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𝐸</m:t>
                      </m:r>
                      <m:r>
                        <a:rPr lang="ru-RU" sz="2400" b="0" i="1" baseline="-25000" smtClean="0">
                          <a:latin typeface="Cambria Math"/>
                        </a:rPr>
                        <m:t>к</m:t>
                      </m:r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873" y="948284"/>
                <a:ext cx="1542987" cy="83106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440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  <p:bldP spid="12" grpId="0"/>
      <p:bldP spid="13" grpId="0"/>
      <p:bldP spid="31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5820910" y="741349"/>
                <a:ext cx="1826397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𝐸𝑘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ru-RU" sz="24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п</m:t>
                      </m:r>
                    </m:oMath>
                  </m:oMathPara>
                </a14:m>
                <a:endParaRPr lang="ru-RU" sz="2400" baseline="-25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910" y="741349"/>
                <a:ext cx="1826397" cy="453137"/>
              </a:xfrm>
              <a:prstGeom prst="rect">
                <a:avLst/>
              </a:prstGeom>
              <a:blipFill rotWithShape="1">
                <a:blip r:embed="rId2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Скругленный прямоугольник 3"/>
          <p:cNvSpPr/>
          <p:nvPr/>
        </p:nvSpPr>
        <p:spPr>
          <a:xfrm>
            <a:off x="5803094" y="760681"/>
            <a:ext cx="1826397" cy="45313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987575" y="255437"/>
            <a:ext cx="3493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Полная механическая энергия</a:t>
            </a:r>
            <a:endParaRPr lang="ru-RU" sz="20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8234" y="3533703"/>
            <a:ext cx="3801673" cy="431825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619672" y="967918"/>
            <a:ext cx="0" cy="2565785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59290" y="2054313"/>
                <a:ext cx="460382" cy="392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h</m:t>
                      </m:r>
                      <m:r>
                        <a:rPr lang="ru-RU" sz="2000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2000" baseline="-25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9290" y="2054313"/>
                <a:ext cx="460382" cy="392993"/>
              </a:xfrm>
              <a:prstGeom prst="rect">
                <a:avLst/>
              </a:prstGeom>
              <a:blipFill rotWithShape="1">
                <a:blip r:embed="rId3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Группа 9"/>
          <p:cNvGrpSpPr/>
          <p:nvPr/>
        </p:nvGrpSpPr>
        <p:grpSpPr>
          <a:xfrm>
            <a:off x="2449070" y="719992"/>
            <a:ext cx="898766" cy="792088"/>
            <a:chOff x="1691680" y="2067694"/>
            <a:chExt cx="898766" cy="792088"/>
          </a:xfrm>
        </p:grpSpPr>
        <p:sp>
          <p:nvSpPr>
            <p:cNvPr id="11" name="Овал 10"/>
            <p:cNvSpPr/>
            <p:nvPr/>
          </p:nvSpPr>
          <p:spPr>
            <a:xfrm>
              <a:off x="1691680" y="2067694"/>
              <a:ext cx="504056" cy="504056"/>
            </a:xfrm>
            <a:prstGeom prst="ellipse">
              <a:avLst/>
            </a:prstGeom>
            <a:solidFill>
              <a:srgbClr val="00B050"/>
            </a:soli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1943708" y="2319722"/>
              <a:ext cx="0" cy="54006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1949501" y="2456851"/>
                  <a:ext cx="640945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ru-RU" b="0" i="1" baseline="-25000" smtClean="0">
                            <a:latin typeface="Cambria Math"/>
                          </a:rPr>
                          <m:t>тяж</m:t>
                        </m:r>
                      </m:oMath>
                    </m:oMathPara>
                  </a14:m>
                  <a:endParaRPr lang="ru-RU" baseline="-250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9501" y="2456851"/>
                  <a:ext cx="640945" cy="40293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t="-2121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Группа 13"/>
          <p:cNvGrpSpPr/>
          <p:nvPr/>
        </p:nvGrpSpPr>
        <p:grpSpPr>
          <a:xfrm>
            <a:off x="2449070" y="713105"/>
            <a:ext cx="898766" cy="792088"/>
            <a:chOff x="1691680" y="2067694"/>
            <a:chExt cx="898766" cy="792088"/>
          </a:xfrm>
        </p:grpSpPr>
        <p:sp>
          <p:nvSpPr>
            <p:cNvPr id="15" name="Овал 14"/>
            <p:cNvSpPr/>
            <p:nvPr/>
          </p:nvSpPr>
          <p:spPr>
            <a:xfrm>
              <a:off x="1691680" y="206769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00B050"/>
              </a:solidFill>
              <a:prstDash val="dash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6" name="Прямая со стрелкой 15"/>
            <p:cNvCxnSpPr/>
            <p:nvPr/>
          </p:nvCxnSpPr>
          <p:spPr>
            <a:xfrm>
              <a:off x="1943708" y="2319722"/>
              <a:ext cx="0" cy="540060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949501" y="2456851"/>
                  <a:ext cx="640945" cy="402931"/>
                </a:xfrm>
                <a:prstGeom prst="rect">
                  <a:avLst/>
                </a:prstGeom>
                <a:noFill/>
                <a:ln>
                  <a:noFill/>
                  <a:prstDash val="dash"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ru-RU" b="0" i="1" baseline="-25000" smtClean="0">
                            <a:latin typeface="Cambria Math"/>
                          </a:rPr>
                          <m:t>тяж</m:t>
                        </m:r>
                      </m:oMath>
                    </m:oMathPara>
                  </a14:m>
                  <a:endParaRPr lang="ru-RU" baseline="-2500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9501" y="2456851"/>
                  <a:ext cx="640945" cy="40293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t="-21212"/>
                  </a:stretch>
                </a:blipFill>
                <a:ln>
                  <a:noFill/>
                  <a:prstDash val="dash"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8" name="Прямая соединительная линия 17"/>
          <p:cNvCxnSpPr/>
          <p:nvPr/>
        </p:nvCxnSpPr>
        <p:spPr>
          <a:xfrm flipH="1">
            <a:off x="1981018" y="2774309"/>
            <a:ext cx="7258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267744" y="2774309"/>
            <a:ext cx="0" cy="75939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1331640" y="967918"/>
            <a:ext cx="136945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899055" y="2951385"/>
                <a:ext cx="433131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ru-RU" b="0" i="1" baseline="-25000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55" y="2951385"/>
                <a:ext cx="433131" cy="36298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4964857" y="1386066"/>
            <a:ext cx="3515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Рассмотрим замкнутую систему</a:t>
            </a:r>
            <a:endParaRPr lang="en-US" dirty="0" smtClean="0"/>
          </a:p>
          <a:p>
            <a:r>
              <a:rPr lang="ru-RU" dirty="0" smtClean="0"/>
              <a:t>«тело — Земля»</a:t>
            </a:r>
            <a:r>
              <a:rPr lang="ru-RU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26161" y="2067158"/>
                <a:ext cx="11562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6161" y="2067158"/>
                <a:ext cx="1156278" cy="40011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765697" y="2069377"/>
                <a:ext cx="13427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ru-RU" sz="20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ru-RU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п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697" y="2069377"/>
                <a:ext cx="1342740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Прямоугольник 23"/>
          <p:cNvSpPr/>
          <p:nvPr/>
        </p:nvSpPr>
        <p:spPr>
          <a:xfrm>
            <a:off x="4950265" y="2539930"/>
            <a:ext cx="39422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Увеличение кинетической энергии системы будет осуществляться за счет убыли ее потенциальной энергии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18366" y="4155926"/>
                <a:ext cx="23958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d>
                        <m:dPr>
                          <m:ctrlP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𝐸</m:t>
                          </m:r>
                          <m:r>
                            <a:rPr lang="en-US" sz="20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𝐸</m:t>
                          </m:r>
                          <m:r>
                            <a:rPr lang="ru-RU" sz="20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п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𝑐𝑜𝑛𝑠𝑡</m:t>
                      </m:r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8366" y="4155926"/>
                <a:ext cx="2395849" cy="400110"/>
              </a:xfrm>
              <a:prstGeom prst="rect">
                <a:avLst/>
              </a:prstGeom>
              <a:blipFill rotWithShape="1">
                <a:blip r:embed="rId9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Стрелка вниз 28"/>
          <p:cNvSpPr/>
          <p:nvPr/>
        </p:nvSpPr>
        <p:spPr>
          <a:xfrm>
            <a:off x="6571080" y="3557956"/>
            <a:ext cx="303343" cy="459162"/>
          </a:xfrm>
          <a:prstGeom prst="down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6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19753E-6 L 2.5E-6 0.3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9" grpId="0"/>
      <p:bldP spid="20" grpId="0"/>
      <p:bldP spid="21" grpId="0"/>
      <p:bldP spid="22" grpId="0"/>
      <p:bldP spid="23" grpId="0"/>
      <p:bldP spid="24" grpId="0"/>
      <p:bldP spid="25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5357043" y="3579862"/>
                <a:ext cx="300191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sz="2400" b="0" i="1" baseline="-25000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ru-RU" sz="2400" b="0" i="1" baseline="-25000" smtClean="0">
                          <a:latin typeface="Cambria Math"/>
                          <a:ea typeface="Cambria Math"/>
                        </a:rPr>
                        <m:t>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𝑐𝑜𝑛𝑠𝑡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043" y="3579862"/>
                <a:ext cx="3001912" cy="461665"/>
              </a:xfrm>
              <a:prstGeom prst="rect">
                <a:avLst/>
              </a:prstGeom>
              <a:blipFill rotWithShape="1">
                <a:blip r:embed="rId2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4769643" y="1203598"/>
            <a:ext cx="41767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полная механическая энергия замкнутой системы тел, </a:t>
            </a:r>
            <a:r>
              <a:rPr lang="ru-RU" sz="2400" dirty="0" err="1" smtClean="0"/>
              <a:t>взаи-модействующих</a:t>
            </a:r>
            <a:r>
              <a:rPr lang="ru-RU" sz="2400" dirty="0" smtClean="0"/>
              <a:t> </a:t>
            </a:r>
            <a:r>
              <a:rPr lang="ru-RU" sz="2400" dirty="0"/>
              <a:t>силами </a:t>
            </a:r>
            <a:r>
              <a:rPr lang="ru-RU" sz="2400" dirty="0" err="1" smtClean="0"/>
              <a:t>тяго-тения</a:t>
            </a:r>
            <a:r>
              <a:rPr lang="ru-RU" sz="2400" dirty="0"/>
              <a:t>, остается постоянной, при любых взаимодействиях в </a:t>
            </a:r>
            <a:r>
              <a:rPr lang="ru-RU" sz="2400" dirty="0" smtClean="0"/>
              <a:t>системе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63566" y="339502"/>
            <a:ext cx="41767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Закон сохранения энергии в механике: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57043" y="3579862"/>
            <a:ext cx="3001912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0329"/>
            <a:ext cx="3520791" cy="488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67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3171"/>
            <a:ext cx="8640960" cy="47419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33"/>
          <a:stretch/>
        </p:blipFill>
        <p:spPr>
          <a:xfrm flipH="1">
            <a:off x="669504" y="1482140"/>
            <a:ext cx="3280937" cy="31928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367161"/>
            <a:ext cx="3150466" cy="2307855"/>
          </a:xfrm>
          <a:prstGeom prst="rect">
            <a:avLst/>
          </a:prstGeom>
        </p:spPr>
      </p:pic>
      <p:sp>
        <p:nvSpPr>
          <p:cNvPr id="7" name="Выноска-облако 6"/>
          <p:cNvSpPr/>
          <p:nvPr/>
        </p:nvSpPr>
        <p:spPr>
          <a:xfrm>
            <a:off x="3275856" y="457918"/>
            <a:ext cx="3898887" cy="2185840"/>
          </a:xfrm>
          <a:prstGeom prst="cloudCallout">
            <a:avLst>
              <a:gd name="adj1" fmla="val 47163"/>
              <a:gd name="adj2" fmla="val 88748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А что, если в системе тел, например, будут действовать силы трения, или же в системе тел будут происходит неупругие деформации?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2847571" y="366016"/>
            <a:ext cx="4504148" cy="2421758"/>
          </a:xfrm>
          <a:prstGeom prst="cloudCallout">
            <a:avLst>
              <a:gd name="adj1" fmla="val -55726"/>
              <a:gd name="adj2" fmla="val 37298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 этих случаях механическая энергия системы будет убывать. Но это не означает, что механическая энергия исчезает бесследно. Она превращается в другой вид энергии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83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2831" y="3507854"/>
            <a:ext cx="835342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величина </a:t>
            </a:r>
            <a:r>
              <a:rPr lang="ru-RU" sz="2200" dirty="0"/>
              <a:t>полной энергии замкнутой системы остается постоянной</a:t>
            </a:r>
            <a:r>
              <a:rPr lang="ru-RU" sz="2200" dirty="0" smtClean="0"/>
              <a:t>.</a:t>
            </a:r>
            <a:endParaRPr lang="en-US" sz="2200" dirty="0" smtClean="0"/>
          </a:p>
          <a:p>
            <a:r>
              <a:rPr lang="ru-RU" sz="2200" dirty="0"/>
              <a:t>При этом, будучи не </a:t>
            </a:r>
            <a:r>
              <a:rPr lang="ru-RU" sz="2200" dirty="0" smtClean="0"/>
              <a:t>созидаемой </a:t>
            </a:r>
            <a:r>
              <a:rPr lang="ru-RU" sz="2200" dirty="0"/>
              <a:t>и неуничтожимой, </a:t>
            </a:r>
            <a:r>
              <a:rPr lang="ru-RU" sz="2200" dirty="0" smtClean="0"/>
              <a:t>энергия </a:t>
            </a:r>
            <a:r>
              <a:rPr lang="ru-RU" sz="2200" dirty="0"/>
              <a:t>может превращаться из одного вида энергии в другой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6" b="6886"/>
          <a:stretch/>
        </p:blipFill>
        <p:spPr>
          <a:xfrm>
            <a:off x="1469610" y="158937"/>
            <a:ext cx="6204777" cy="306088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76078" y="3075806"/>
            <a:ext cx="67826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Закон сохранения и превращения </a:t>
            </a:r>
            <a:r>
              <a:rPr lang="ru-RU" sz="2800" dirty="0" smtClean="0">
                <a:solidFill>
                  <a:srgbClr val="C00000"/>
                </a:solidFill>
              </a:rPr>
              <a:t>энергии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8373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udrageli.ru/uploads/posts/2010-11/1289627571_demokrit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38" y="308332"/>
            <a:ext cx="2592288" cy="366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3579" y="3987402"/>
            <a:ext cx="301800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Демокрит  Абдерский</a:t>
            </a:r>
          </a:p>
          <a:p>
            <a:pPr algn="ctr"/>
            <a:r>
              <a:rPr lang="ru-RU" sz="1600" dirty="0" err="1" smtClean="0"/>
              <a:t>ок</a:t>
            </a:r>
            <a:r>
              <a:rPr lang="ru-RU" sz="1600" dirty="0" smtClean="0"/>
              <a:t>. 460 до н. э. — </a:t>
            </a:r>
            <a:r>
              <a:rPr lang="ru-RU" sz="1600" dirty="0" err="1" smtClean="0"/>
              <a:t>ок</a:t>
            </a:r>
            <a:r>
              <a:rPr lang="ru-RU" sz="1600" dirty="0" smtClean="0"/>
              <a:t>. 370 до н. э.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39110" y="4013596"/>
            <a:ext cx="236879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Эпикур</a:t>
            </a:r>
          </a:p>
          <a:p>
            <a:r>
              <a:rPr lang="ru-RU" sz="1600" dirty="0" smtClean="0"/>
              <a:t>341 до н. э. —270 до н. э.</a:t>
            </a:r>
            <a:endParaRPr lang="ru-RU" sz="1600" dirty="0"/>
          </a:p>
        </p:txBody>
      </p:sp>
      <p:pic>
        <p:nvPicPr>
          <p:cNvPr id="1028" name="Picture 4" descr="http://mudrageli.ru/images/epiku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08332"/>
            <a:ext cx="2158595" cy="367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ыноска-облако 5"/>
          <p:cNvSpPr/>
          <p:nvPr/>
        </p:nvSpPr>
        <p:spPr>
          <a:xfrm>
            <a:off x="2699792" y="299911"/>
            <a:ext cx="3383552" cy="1551759"/>
          </a:xfrm>
          <a:prstGeom prst="cloudCallout">
            <a:avLst>
              <a:gd name="adj1" fmla="val -54051"/>
              <a:gd name="adj2" fmla="val 36106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3420284" y="2278365"/>
            <a:ext cx="3023924" cy="1584742"/>
          </a:xfrm>
          <a:prstGeom prst="cloudCallout">
            <a:avLst>
              <a:gd name="adj1" fmla="val 80278"/>
              <a:gd name="adj2" fmla="val -81751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98726" y="721847"/>
            <a:ext cx="2610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Материя и движение ВЕЧНЫ!!!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627107" y="2571750"/>
            <a:ext cx="26102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Коллега, Вы забыли, что они еще и неуничтожимы!!!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3389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 animBg="1"/>
      <p:bldP spid="8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566270" y="0"/>
            <a:ext cx="457773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24068" y="4037917"/>
            <a:ext cx="271804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 smtClean="0">
                <a:latin typeface="Calibri" pitchFamily="34" charset="0"/>
                <a:cs typeface="Calibri" pitchFamily="34" charset="0"/>
              </a:rPr>
              <a:t>Рен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е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Дек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а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рт</a:t>
            </a: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vi-VN" sz="1600" dirty="0" smtClean="0">
                <a:latin typeface="Calibri" pitchFamily="34" charset="0"/>
                <a:cs typeface="Calibri" pitchFamily="34" charset="0"/>
              </a:rPr>
              <a:t>31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03.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1596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— 11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02.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1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650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 descr="File:Frans Hals - Portret van René Descart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0" r="90000">
                        <a14:foregroundMark x1="63878" y1="23667" x2="63061" y2="41833"/>
                        <a14:foregroundMark x1="24286" y1="37000" x2="24286" y2="37000"/>
                        <a14:foregroundMark x1="21224" y1="40500" x2="21224" y2="40500"/>
                        <a14:foregroundMark x1="20408" y1="42333" x2="20408" y2="42333"/>
                        <a14:foregroundMark x1="24898" y1="34000" x2="24898" y2="34000"/>
                        <a14:foregroundMark x1="35102" y1="18167" x2="35102" y2="18167"/>
                        <a14:foregroundMark x1="31429" y1="25833" x2="31429" y2="25833"/>
                        <a14:foregroundMark x1="29796" y1="26833" x2="29796" y2="26833"/>
                        <a14:foregroundMark x1="28163" y1="29333" x2="28163" y2="29333"/>
                        <a14:foregroundMark x1="26531" y1="30500" x2="26531" y2="30500"/>
                        <a14:foregroundMark x1="32653" y1="22500" x2="32653" y2="22500"/>
                        <a14:foregroundMark x1="33469" y1="20500" x2="33469" y2="20500"/>
                        <a14:backgroundMark x1="20204" y1="22667" x2="816" y2="57500"/>
                        <a14:backgroundMark x1="2245" y1="60333" x2="1837" y2="87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184" r="17206" b="22706"/>
          <a:stretch/>
        </p:blipFill>
        <p:spPr bwMode="auto">
          <a:xfrm>
            <a:off x="395288" y="402010"/>
            <a:ext cx="3645657" cy="361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83782" y="987574"/>
            <a:ext cx="43356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«Когда </a:t>
            </a:r>
            <a:r>
              <a:rPr lang="ru-RU" sz="2400" dirty="0"/>
              <a:t>одно тело сталкивается с другим, оно может сообщить ему лишь столько движения, сколько само одновременно теряет, а отнять от него лишь столько, на сколько увеличит собственное движение»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66270" y="424091"/>
            <a:ext cx="40291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«Трактат о свете», 1633 г.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14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91511" y="4221163"/>
            <a:ext cx="252184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Готфрид Лейбниц</a:t>
            </a:r>
          </a:p>
          <a:p>
            <a:pPr algn="ctr"/>
            <a:r>
              <a:rPr lang="ru-RU" sz="1600" dirty="0" smtClean="0"/>
              <a:t>01. 07. 1646 — 14. 11. 1716</a:t>
            </a:r>
            <a:endParaRPr lang="ru-RU" sz="16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0" b="99250" l="0" r="100000">
                        <a14:foregroundMark x1="24367" y1="86000" x2="93038" y2="91000"/>
                        <a14:foregroundMark x1="67405" y1="43000" x2="84494" y2="74750"/>
                        <a14:backgroundMark x1="97468" y1="72250" x2="97468" y2="72250"/>
                        <a14:backgroundMark x1="22468" y1="6500" x2="4430" y2="3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82" r="5323" b="17041"/>
          <a:stretch/>
        </p:blipFill>
        <p:spPr bwMode="auto">
          <a:xfrm>
            <a:off x="596249" y="287109"/>
            <a:ext cx="3312368" cy="3864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10571" y="287109"/>
            <a:ext cx="3994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Закон </a:t>
            </a:r>
            <a:r>
              <a:rPr lang="ru-RU" sz="2400" dirty="0">
                <a:solidFill>
                  <a:schemeClr val="tx2"/>
                </a:solidFill>
              </a:rPr>
              <a:t>сохранения живых сил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84700" y="708298"/>
            <a:ext cx="444646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если любое число подвижных </a:t>
            </a:r>
            <a:r>
              <a:rPr lang="ru-RU" dirty="0" err="1" smtClean="0"/>
              <a:t>материаль-ных</a:t>
            </a:r>
            <a:r>
              <a:rPr lang="ru-RU" dirty="0" smtClean="0"/>
              <a:t> </a:t>
            </a:r>
            <a:r>
              <a:rPr lang="ru-RU" dirty="0"/>
              <a:t>точек движется только под влиянием таких сил, которые зависят от </a:t>
            </a:r>
            <a:r>
              <a:rPr lang="ru-RU" dirty="0" err="1" smtClean="0"/>
              <a:t>взаимодей-ствий</a:t>
            </a:r>
            <a:r>
              <a:rPr lang="ru-RU" dirty="0" smtClean="0"/>
              <a:t> </a:t>
            </a:r>
            <a:r>
              <a:rPr lang="ru-RU" dirty="0"/>
              <a:t>точек друг на друга, или которые </a:t>
            </a:r>
            <a:r>
              <a:rPr lang="ru-RU" dirty="0" smtClean="0"/>
              <a:t>направлены </a:t>
            </a:r>
            <a:r>
              <a:rPr lang="ru-RU" dirty="0"/>
              <a:t>к неподвижным центрам, то сумма живых сил всех взятых вместе точек останется одна и та же во все моменты времени, в которые все точки получают те же самые относительные положения друг по отношению к другу и по отношению к существующим неподвижным центрам, каковы бы ни были их траектории и </a:t>
            </a:r>
            <a:r>
              <a:rPr lang="ru-RU" dirty="0" err="1" smtClean="0"/>
              <a:t>ско-рости</a:t>
            </a:r>
            <a:r>
              <a:rPr lang="ru-RU" dirty="0" smtClean="0"/>
              <a:t> </a:t>
            </a:r>
            <a:r>
              <a:rPr lang="ru-RU" dirty="0"/>
              <a:t>в промежутках между </a:t>
            </a:r>
            <a:r>
              <a:rPr lang="ru-RU" dirty="0" smtClean="0"/>
              <a:t>соответствую-</a:t>
            </a:r>
            <a:r>
              <a:rPr lang="ru-RU" dirty="0" err="1" smtClean="0"/>
              <a:t>щими</a:t>
            </a:r>
            <a:r>
              <a:rPr lang="ru-RU" dirty="0" smtClean="0"/>
              <a:t> </a:t>
            </a:r>
            <a:r>
              <a:rPr lang="ru-RU" dirty="0"/>
              <a:t>моментами</a:t>
            </a:r>
          </a:p>
        </p:txBody>
      </p:sp>
    </p:spTree>
    <p:extLst>
      <p:ext uri="{BB962C8B-B14F-4D97-AF65-F5344CB8AC3E}">
        <p14:creationId xmlns:p14="http://schemas.microsoft.com/office/powerpoint/2010/main" val="143971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559424" y="0"/>
            <a:ext cx="4584576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78928" y="4092774"/>
            <a:ext cx="336612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Михаил Васильевич Ломоносов</a:t>
            </a:r>
          </a:p>
          <a:p>
            <a:pPr algn="ctr"/>
            <a:r>
              <a:rPr lang="ru-RU" sz="1600" dirty="0" smtClean="0"/>
              <a:t>19. 11. 1711 — 15. 04. 1765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127412"/>
            <a:ext cx="35283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Закон </a:t>
            </a:r>
            <a:r>
              <a:rPr lang="ru-RU" sz="2400" dirty="0">
                <a:solidFill>
                  <a:srgbClr val="C00000"/>
                </a:solidFill>
              </a:rPr>
              <a:t>сохранения массы и движения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843558"/>
            <a:ext cx="4032447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 smtClean="0"/>
              <a:t>Все перемены в натуре случающиеся</a:t>
            </a:r>
            <a:endParaRPr lang="ru-RU" sz="1900" dirty="0"/>
          </a:p>
        </p:txBody>
      </p:sp>
      <p:pic>
        <p:nvPicPr>
          <p:cNvPr id="5124" name="Picture 4" descr="http://mvl300.ru/img/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8" y="195486"/>
            <a:ext cx="3549761" cy="402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559424" y="1131590"/>
            <a:ext cx="4189288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 smtClean="0"/>
              <a:t>такого суть состояния, что сколько чего у одного тела отнимается, столько присовокупится к другому, так ежели где убудет несколько материи, то умножится в другом месте... Сей всеобщий естественный закон простирается и в самые правила движения, ибо тело, движущее своею силою другое, столько же оной у себя теряет, сколько сообщает другому, которое от него движение получает</a:t>
            </a:r>
            <a:endParaRPr lang="ru-RU" sz="19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510" y="1056289"/>
            <a:ext cx="4500267" cy="316373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417991" y="843558"/>
            <a:ext cx="245580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7038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8" grpId="1"/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c/c8/Julius_Robert_Meye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1833" y1="45109" x2="61833" y2="45109"/>
                        <a14:foregroundMark x1="57500" y1="56788" x2="57500" y2="56788"/>
                        <a14:foregroundMark x1="52167" y1="57080" x2="52167" y2="57080"/>
                        <a14:backgroundMark x1="24333" y1="43650" x2="24333" y2="43650"/>
                        <a14:backgroundMark x1="79667" y1="40730" x2="79667" y2="40730"/>
                        <a14:backgroundMark x1="92500" y1="89927" x2="92500" y2="89927"/>
                        <a14:backgroundMark x1="85500" y1="95328" x2="31833" y2="97080"/>
                        <a14:backgroundMark x1="72500" y1="39854" x2="99000" y2="535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759" y="267494"/>
            <a:ext cx="3570529" cy="407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37591" y="4036071"/>
            <a:ext cx="273286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/>
              <a:t>Юлиус</a:t>
            </a:r>
            <a:r>
              <a:rPr lang="ru-RU" dirty="0"/>
              <a:t> </a:t>
            </a:r>
            <a:r>
              <a:rPr lang="ru-RU" dirty="0" smtClean="0"/>
              <a:t>Роберт</a:t>
            </a:r>
            <a:r>
              <a:rPr lang="en-US" dirty="0" smtClean="0"/>
              <a:t> </a:t>
            </a:r>
            <a:r>
              <a:rPr lang="ru-RU" dirty="0" smtClean="0"/>
              <a:t>фон Майер</a:t>
            </a:r>
          </a:p>
          <a:p>
            <a:pPr algn="ctr"/>
            <a:r>
              <a:rPr lang="ru-RU" sz="1600" dirty="0" smtClean="0"/>
              <a:t>25. 11. 1814 — 20. 03. 1878</a:t>
            </a:r>
            <a:endParaRPr lang="ru-RU" sz="1600" dirty="0"/>
          </a:p>
        </p:txBody>
      </p:sp>
      <p:sp>
        <p:nvSpPr>
          <p:cNvPr id="3" name="Выноска-облако 2"/>
          <p:cNvSpPr/>
          <p:nvPr/>
        </p:nvSpPr>
        <p:spPr>
          <a:xfrm>
            <a:off x="323528" y="267494"/>
            <a:ext cx="4320480" cy="2520280"/>
          </a:xfrm>
          <a:prstGeom prst="cloudCallout">
            <a:avLst>
              <a:gd name="adj1" fmla="val 84472"/>
              <a:gd name="adj2" fmla="val 852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99592" y="982232"/>
            <a:ext cx="2808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О, мне </a:t>
            </a:r>
            <a:r>
              <a:rPr lang="ru-RU" sz="2000" dirty="0"/>
              <a:t>«внезапно» </a:t>
            </a:r>
            <a:r>
              <a:rPr lang="ru-RU" sz="2000" dirty="0" smtClean="0"/>
              <a:t>пришла </a:t>
            </a:r>
            <a:r>
              <a:rPr lang="ru-RU" sz="2000" dirty="0"/>
              <a:t>в голову мысль о законе сохранения и превращения энергии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6" t="21960" r="27501" b="39020"/>
          <a:stretch/>
        </p:blipFill>
        <p:spPr>
          <a:xfrm>
            <a:off x="3267430" y="323164"/>
            <a:ext cx="880947" cy="10034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60" t="34359"/>
          <a:stretch/>
        </p:blipFill>
        <p:spPr>
          <a:xfrm flipH="1">
            <a:off x="713956" y="3075806"/>
            <a:ext cx="1844024" cy="1770043"/>
          </a:xfrm>
          <a:prstGeom prst="rect">
            <a:avLst/>
          </a:prstGeom>
        </p:spPr>
      </p:pic>
      <p:sp>
        <p:nvSpPr>
          <p:cNvPr id="7" name="Выноска-облако 6"/>
          <p:cNvSpPr/>
          <p:nvPr/>
        </p:nvSpPr>
        <p:spPr>
          <a:xfrm flipV="1">
            <a:off x="2303748" y="3075805"/>
            <a:ext cx="2628292" cy="1770043"/>
          </a:xfrm>
          <a:prstGeom prst="cloudCallout">
            <a:avLst>
              <a:gd name="adj1" fmla="val -63261"/>
              <a:gd name="adj2" fmla="val 9571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57980" y="3360662"/>
            <a:ext cx="18722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То же мне умник нашелся. Лучше бы рыбку помог вытащить</a:t>
            </a:r>
            <a:endParaRPr lang="ru-RU" dirty="0"/>
          </a:p>
        </p:txBody>
      </p:sp>
      <p:sp>
        <p:nvSpPr>
          <p:cNvPr id="9" name="Выноска-облако 8"/>
          <p:cNvSpPr/>
          <p:nvPr/>
        </p:nvSpPr>
        <p:spPr>
          <a:xfrm>
            <a:off x="973095" y="705157"/>
            <a:ext cx="4464496" cy="1600514"/>
          </a:xfrm>
          <a:prstGeom prst="cloudCallout">
            <a:avLst>
              <a:gd name="adj1" fmla="val 64840"/>
              <a:gd name="adj2" fmla="val 14426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936173" y="1089915"/>
            <a:ext cx="24940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Брысь, </a:t>
            </a:r>
            <a:r>
              <a:rPr lang="ru-RU" sz="2400" dirty="0" err="1" smtClean="0"/>
              <a:t>котэ</a:t>
            </a:r>
            <a:r>
              <a:rPr lang="ru-RU" sz="2400" dirty="0" smtClean="0"/>
              <a:t>!!!</a:t>
            </a:r>
          </a:p>
          <a:p>
            <a:pPr algn="ctr"/>
            <a:r>
              <a:rPr lang="ru-RU" sz="2400" dirty="0" smtClean="0"/>
              <a:t>Не мешай думать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523824" y="3682128"/>
            <a:ext cx="1935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Ой-ой-ой, какие мы важные!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713956" y="907070"/>
            <a:ext cx="32388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О чем это я?</a:t>
            </a:r>
          </a:p>
          <a:p>
            <a:pPr algn="ctr"/>
            <a:r>
              <a:rPr lang="ru-RU" sz="2400" dirty="0" smtClean="0"/>
              <a:t>Ах, да… Закон сохранения энергии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91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3" grpId="2" animBg="1"/>
      <p:bldP spid="4" grpId="0"/>
      <p:bldP spid="4" grpId="1"/>
      <p:bldP spid="7" grpId="0" animBg="1"/>
      <p:bldP spid="7" grpId="1" animBg="1"/>
      <p:bldP spid="8" grpId="0"/>
      <p:bldP spid="8" grpId="1"/>
      <p:bldP spid="9" grpId="0" animBg="1"/>
      <p:bldP spid="9" grpId="1" animBg="1"/>
      <p:bldP spid="10" grpId="0"/>
      <p:bldP spid="10" grpId="1"/>
      <p:bldP spid="11" grpId="0"/>
      <p:bldP spid="11" grpId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roza.ru/pics/2011/08/09/7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34" r="9382"/>
          <a:stretch/>
        </p:blipFill>
        <p:spPr bwMode="auto">
          <a:xfrm>
            <a:off x="323528" y="411163"/>
            <a:ext cx="4176712" cy="4305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83333" y1="80444" x2="83333" y2="80444"/>
                        <a14:foregroundMark x1="19333" y1="35556" x2="19333" y2="35556"/>
                        <a14:foregroundMark x1="16000" y1="37778" x2="5333" y2="49333"/>
                        <a14:foregroundMark x1="4000" y1="49778" x2="4667" y2="54222"/>
                        <a14:foregroundMark x1="77333" y1="79111" x2="77333" y2="7911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296" y="2251143"/>
            <a:ext cx="1643949" cy="24659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203" b="100000" l="0" r="997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65"/>
          <a:stretch/>
        </p:blipFill>
        <p:spPr>
          <a:xfrm>
            <a:off x="4716016" y="411163"/>
            <a:ext cx="2587846" cy="229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82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0900"/>
            <a:ext cx="4098032" cy="3073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009" y="610900"/>
            <a:ext cx="4098032" cy="3073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5271586" y="3806164"/>
            <a:ext cx="3064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Цвет венозной крови</a:t>
            </a:r>
          </a:p>
          <a:p>
            <a:pPr algn="ctr"/>
            <a:r>
              <a:rPr lang="ru-RU" sz="2400" dirty="0" smtClean="0"/>
              <a:t>в умеренных широтах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90191" y="3806163"/>
            <a:ext cx="32206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Цвет венозной крови</a:t>
            </a:r>
          </a:p>
          <a:p>
            <a:pPr algn="ctr"/>
            <a:r>
              <a:rPr lang="ru-RU" sz="2400" dirty="0" smtClean="0"/>
              <a:t>в тропических широтах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2547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3" t="9573" r="10732" b="11270"/>
          <a:stretch/>
        </p:blipFill>
        <p:spPr>
          <a:xfrm>
            <a:off x="388041" y="963226"/>
            <a:ext cx="7767405" cy="3769112"/>
          </a:xfrm>
          <a:prstGeom prst="rect">
            <a:avLst/>
          </a:prstGeom>
        </p:spPr>
      </p:pic>
      <p:sp>
        <p:nvSpPr>
          <p:cNvPr id="5" name="Выноска-облако 4"/>
          <p:cNvSpPr/>
          <p:nvPr/>
        </p:nvSpPr>
        <p:spPr>
          <a:xfrm>
            <a:off x="5652120" y="267494"/>
            <a:ext cx="2808561" cy="1523824"/>
          </a:xfrm>
          <a:prstGeom prst="cloudCallout">
            <a:avLst>
              <a:gd name="adj1" fmla="val -20039"/>
              <a:gd name="adj2" fmla="val 7055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20947" y="521574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Ура! Я нашел всеобщий закон природы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628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6976" y="3980934"/>
            <a:ext cx="271804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 smtClean="0">
                <a:latin typeface="Calibri" pitchFamily="34" charset="0"/>
                <a:cs typeface="Calibri" pitchFamily="34" charset="0"/>
              </a:rPr>
              <a:t>Джеймс Пр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е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скотт Дж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уль</a:t>
            </a: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dirty="0" smtClean="0">
                <a:latin typeface="Calibri" pitchFamily="34" charset="0"/>
                <a:cs typeface="Calibri" pitchFamily="34" charset="0"/>
              </a:rPr>
              <a:t>24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12.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1818 — 11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10.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1889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3708153" y="267147"/>
            <a:ext cx="5040560" cy="2304603"/>
          </a:xfrm>
          <a:prstGeom prst="cloudCallout">
            <a:avLst>
              <a:gd name="adj1" fmla="val -60675"/>
              <a:gd name="adj2" fmla="val 34884"/>
            </a:avLst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148" name="Picture 4" descr="http://lib.rus.ec/i/16/415516/i_0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12" y="436350"/>
            <a:ext cx="3384376" cy="354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92228" y="627534"/>
            <a:ext cx="36724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Могучие силы природы... неразрушимы, и... во всех случаях, когда затрачивается механическая сила, получается точное эквивалентное количество теплоты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51181"/>
            <a:ext cx="4254494" cy="208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1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26151" y="4224046"/>
            <a:ext cx="271804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Герман Гельмгольц</a:t>
            </a:r>
          </a:p>
          <a:p>
            <a:pPr algn="ctr"/>
            <a:r>
              <a:rPr lang="en-US" sz="1600" dirty="0" smtClean="0"/>
              <a:t>31</a:t>
            </a:r>
            <a:r>
              <a:rPr lang="ru-RU" sz="1600" dirty="0" smtClean="0"/>
              <a:t>.</a:t>
            </a:r>
            <a:r>
              <a:rPr lang="en-US" sz="1600" dirty="0" smtClean="0"/>
              <a:t> </a:t>
            </a:r>
            <a:r>
              <a:rPr lang="ru-RU" sz="1600" dirty="0" smtClean="0"/>
              <a:t>08. 1821 — 08. 09. 1894</a:t>
            </a:r>
            <a:endParaRPr lang="ru-RU" sz="1600" dirty="0"/>
          </a:p>
        </p:txBody>
      </p:sp>
      <p:pic>
        <p:nvPicPr>
          <p:cNvPr id="7174" name="Picture 6" descr="http://dic.academic.ru/pictures/enc_colier/o29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0"/>
          <a:stretch/>
        </p:blipFill>
        <p:spPr bwMode="auto">
          <a:xfrm>
            <a:off x="694500" y="399850"/>
            <a:ext cx="3181350" cy="3817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pSp>
        <p:nvGrpSpPr>
          <p:cNvPr id="14" name="Группа 13"/>
          <p:cNvGrpSpPr/>
          <p:nvPr/>
        </p:nvGrpSpPr>
        <p:grpSpPr>
          <a:xfrm>
            <a:off x="5700090" y="279668"/>
            <a:ext cx="1901310" cy="2029023"/>
            <a:chOff x="4283968" y="274886"/>
            <a:chExt cx="1901310" cy="2029023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8725" l="220" r="43663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357"/>
            <a:stretch/>
          </p:blipFill>
          <p:spPr>
            <a:xfrm>
              <a:off x="4283968" y="274886"/>
              <a:ext cx="1901310" cy="2029023"/>
            </a:xfrm>
            <a:prstGeom prst="rect">
              <a:avLst/>
            </a:prstGeom>
          </p:spPr>
        </p:pic>
        <p:sp>
          <p:nvSpPr>
            <p:cNvPr id="10" name="Прямоугольник 9"/>
            <p:cNvSpPr/>
            <p:nvPr/>
          </p:nvSpPr>
          <p:spPr>
            <a:xfrm>
              <a:off x="4801697" y="915566"/>
              <a:ext cx="1224136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dirty="0">
                  <a:solidFill>
                    <a:schemeClr val="bg1"/>
                  </a:solidFill>
                </a:rPr>
                <a:t>О </a:t>
              </a:r>
              <a:r>
                <a:rPr lang="ru-RU" sz="1300" dirty="0" smtClean="0">
                  <a:solidFill>
                    <a:schemeClr val="bg1"/>
                  </a:solidFill>
                </a:rPr>
                <a:t>сохранении </a:t>
              </a:r>
              <a:r>
                <a:rPr lang="ru-RU" sz="1300" dirty="0">
                  <a:solidFill>
                    <a:schemeClr val="bg1"/>
                  </a:solidFill>
                </a:rPr>
                <a:t>силы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922505" y="552387"/>
              <a:ext cx="10150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100" dirty="0" smtClean="0">
                  <a:solidFill>
                    <a:schemeClr val="bg1"/>
                  </a:solidFill>
                </a:rPr>
                <a:t>Г. Гельмгольц</a:t>
              </a:r>
              <a:endParaRPr lang="ru-RU" sz="110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119453" y="1635646"/>
              <a:ext cx="618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/>
                  </a:solidFill>
                </a:rPr>
                <a:t>1847 г.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4499992" y="1950408"/>
            <a:ext cx="4536504" cy="2905330"/>
            <a:chOff x="4390660" y="1950408"/>
            <a:chExt cx="4645836" cy="2905330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49" r="2409"/>
            <a:stretch/>
          </p:blipFill>
          <p:spPr>
            <a:xfrm>
              <a:off x="4390660" y="1950408"/>
              <a:ext cx="4645836" cy="290533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585394" y="2450165"/>
              <a:ext cx="190215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Сумма потенциальной</a:t>
              </a:r>
            </a:p>
            <a:p>
              <a:r>
                <a:rPr lang="ru-RU" sz="1400" dirty="0" smtClean="0"/>
                <a:t> и кинетической</a:t>
              </a:r>
            </a:p>
            <a:p>
              <a:pPr marL="87313"/>
              <a:r>
                <a:rPr lang="ru-RU" sz="1400" dirty="0" smtClean="0"/>
                <a:t>энергий остается</a:t>
              </a:r>
            </a:p>
            <a:p>
              <a:pPr marL="87313"/>
              <a:r>
                <a:rPr lang="ru-RU" sz="1400" dirty="0" smtClean="0"/>
                <a:t> постоянной</a:t>
              </a:r>
              <a:r>
                <a:rPr lang="ru-RU" sz="1400" dirty="0"/>
                <a:t>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6904639" y="4070157"/>
                <a:ext cx="183030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sz="1400" b="0" i="1" baseline="-25000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ru-RU" sz="1400" b="0" i="1" baseline="-25000" smtClean="0">
                          <a:latin typeface="Cambria Math"/>
                          <a:ea typeface="Cambria Math"/>
                        </a:rPr>
                        <m:t>п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𝑐𝑜𝑛𝑠𝑡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4639" y="4070157"/>
                <a:ext cx="1830309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Прямоугольник 15"/>
          <p:cNvSpPr/>
          <p:nvPr/>
        </p:nvSpPr>
        <p:spPr>
          <a:xfrm>
            <a:off x="6715243" y="3507854"/>
            <a:ext cx="20334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Процессы </a:t>
            </a:r>
            <a:r>
              <a:rPr lang="ru-RU" sz="1200" dirty="0"/>
              <a:t>в живых </a:t>
            </a:r>
            <a:r>
              <a:rPr lang="ru-RU" sz="1200" dirty="0" err="1" smtClean="0"/>
              <a:t>организ</a:t>
            </a:r>
            <a:r>
              <a:rPr lang="ru-RU" sz="1200" dirty="0" smtClean="0"/>
              <a:t>-мах </a:t>
            </a:r>
            <a:r>
              <a:rPr lang="ru-RU" sz="1200" dirty="0"/>
              <a:t>тоже подчиняются закону сохранения энергии</a:t>
            </a:r>
          </a:p>
        </p:txBody>
      </p:sp>
    </p:spTree>
    <p:extLst>
      <p:ext uri="{BB962C8B-B14F-4D97-AF65-F5344CB8AC3E}">
        <p14:creationId xmlns:p14="http://schemas.microsoft.com/office/powerpoint/2010/main" val="91311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http://sv-rasseniya.narod.ru/booki/Story_Earth/img/01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9502"/>
            <a:ext cx="2863832" cy="3818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837719" y="4181603"/>
            <a:ext cx="313159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 smtClean="0">
                <a:latin typeface="Calibri" pitchFamily="34" charset="0"/>
                <a:cs typeface="Calibri" pitchFamily="34" charset="0"/>
              </a:rPr>
              <a:t>У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и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льям Т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мсон, лорд К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е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львин</a:t>
            </a: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vi-VN" sz="1600" dirty="0" smtClean="0">
                <a:latin typeface="Calibri" pitchFamily="34" charset="0"/>
                <a:cs typeface="Calibri" pitchFamily="34" charset="0"/>
              </a:rPr>
              <a:t>26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06.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 1824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 —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17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12. </a:t>
            </a:r>
            <a:r>
              <a:rPr lang="vi-VN" sz="1600" dirty="0" smtClean="0">
                <a:latin typeface="Calibri" pitchFamily="34" charset="0"/>
                <a:cs typeface="Calibri" pitchFamily="34" charset="0"/>
              </a:rPr>
              <a:t>1907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5617403" y="410989"/>
            <a:ext cx="1901310" cy="2029023"/>
            <a:chOff x="4283968" y="274886"/>
            <a:chExt cx="1901310" cy="2029023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8725" l="220" r="4366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357"/>
            <a:stretch/>
          </p:blipFill>
          <p:spPr>
            <a:xfrm>
              <a:off x="4283968" y="274886"/>
              <a:ext cx="1901310" cy="2029023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4801697" y="814325"/>
              <a:ext cx="1224136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dirty="0" smtClean="0">
                  <a:solidFill>
                    <a:schemeClr val="bg1"/>
                  </a:solidFill>
                </a:rPr>
                <a:t>О динами-ческой теории тепла</a:t>
              </a:r>
              <a:endParaRPr lang="ru-RU" sz="130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42219" y="535806"/>
              <a:ext cx="77296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100" dirty="0" smtClean="0">
                  <a:solidFill>
                    <a:schemeClr val="bg1"/>
                  </a:solidFill>
                </a:rPr>
                <a:t>У. Томсон</a:t>
              </a:r>
              <a:endParaRPr lang="ru-RU" sz="11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119453" y="1635646"/>
              <a:ext cx="618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/>
                  </a:solidFill>
                </a:rPr>
                <a:t>1860 г.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Прямоугольная выноска 9"/>
          <p:cNvSpPr/>
          <p:nvPr/>
        </p:nvSpPr>
        <p:spPr>
          <a:xfrm>
            <a:off x="4572000" y="2702470"/>
            <a:ext cx="4176713" cy="1368152"/>
          </a:xfrm>
          <a:prstGeom prst="wedgeRectCallout">
            <a:avLst>
              <a:gd name="adj1" fmla="val -4056"/>
              <a:gd name="adj2" fmla="val -83357"/>
            </a:avLst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72000" y="2773782"/>
            <a:ext cx="41767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Энергия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/>
              <a:t>— это физическая </a:t>
            </a:r>
            <a:r>
              <a:rPr lang="ru-RU" dirty="0" smtClean="0"/>
              <a:t>величина</a:t>
            </a:r>
            <a:r>
              <a:rPr lang="ru-RU" dirty="0"/>
              <a:t>, являющаяся функцией состояния системы и </a:t>
            </a:r>
            <a:r>
              <a:rPr lang="ru-RU" dirty="0" smtClean="0"/>
              <a:t>характеризующая </a:t>
            </a:r>
            <a:r>
              <a:rPr lang="ru-RU" dirty="0"/>
              <a:t>способность системы </a:t>
            </a:r>
            <a:r>
              <a:rPr lang="ru-RU" dirty="0" smtClean="0"/>
              <a:t>совершать работу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283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3008" y="771550"/>
            <a:ext cx="77771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полная механическая энергия замкнутой системы тел, взаимодействующих силами </a:t>
            </a:r>
            <a:r>
              <a:rPr lang="ru-RU" sz="2400" dirty="0" smtClean="0"/>
              <a:t>тяготения или упругости, </a:t>
            </a:r>
            <a:r>
              <a:rPr lang="ru-RU" sz="2400" dirty="0"/>
              <a:t>остается постоянной, при любых взаимодействиях в системе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96697" y="309885"/>
            <a:ext cx="4800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Закон сохранения в механике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288" y="2464598"/>
            <a:ext cx="68332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Закон </a:t>
            </a:r>
            <a:r>
              <a:rPr lang="ru-RU" sz="2800" dirty="0">
                <a:solidFill>
                  <a:srgbClr val="C00000"/>
                </a:solidFill>
              </a:rPr>
              <a:t>сохранения и превращения </a:t>
            </a:r>
            <a:r>
              <a:rPr lang="ru-RU" sz="2800" dirty="0" smtClean="0">
                <a:solidFill>
                  <a:srgbClr val="C00000"/>
                </a:solidFill>
              </a:rPr>
              <a:t>энергии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2964901"/>
            <a:ext cx="77771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величина полной энергии замкнутой системы остается постоянной. При этом, будучи не созидаемой и неуничтожимой, энергия может превращаться из одного вида энергии в другой</a:t>
            </a:r>
          </a:p>
        </p:txBody>
      </p:sp>
    </p:spTree>
    <p:extLst>
      <p:ext uri="{BB962C8B-B14F-4D97-AF65-F5344CB8AC3E}">
        <p14:creationId xmlns:p14="http://schemas.microsoft.com/office/powerpoint/2010/main" val="241354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9502"/>
            <a:ext cx="3240361" cy="3859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1124720" y="4254792"/>
            <a:ext cx="250207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Джон Бернал</a:t>
            </a:r>
          </a:p>
          <a:p>
            <a:pPr algn="ctr"/>
            <a:r>
              <a:rPr lang="en-US" sz="1600" dirty="0" smtClean="0"/>
              <a:t>10</a:t>
            </a:r>
            <a:r>
              <a:rPr lang="ru-RU" sz="1600" dirty="0" smtClean="0"/>
              <a:t>. 09. 1901 — 15. 09. 1971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81517" y="208987"/>
            <a:ext cx="43109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«</a:t>
            </a:r>
            <a:r>
              <a:rPr lang="ru-RU" sz="2400" dirty="0"/>
              <a:t>Закон сохранения энергии... был величайшим физическим открытием середины </a:t>
            </a:r>
            <a:r>
              <a:rPr lang="en-US" sz="2400" dirty="0"/>
              <a:t>X</a:t>
            </a:r>
            <a:r>
              <a:rPr lang="ru-RU" sz="2400" dirty="0"/>
              <a:t>IX в.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81517" y="1342569"/>
            <a:ext cx="41767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Он объединил много наук и находился в исключительной гармонии с тенденциями времени. 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571999" y="2793346"/>
            <a:ext cx="41767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Энергия стала универсальной валютой физики — так сказать, золотым стандартом изменений, происходивших во вселенной»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7027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897</Words>
  <Application>Microsoft Office PowerPoint</Application>
  <PresentationFormat>Экран (16:9)</PresentationFormat>
  <Paragraphs>98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38</cp:revision>
  <dcterms:created xsi:type="dcterms:W3CDTF">2013-11-04T06:20:49Z</dcterms:created>
  <dcterms:modified xsi:type="dcterms:W3CDTF">2013-11-29T11:01:27Z</dcterms:modified>
</cp:coreProperties>
</file>